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49" r:id="rId5"/>
  </p:sldMasterIdLst>
  <p:notesMasterIdLst>
    <p:notesMasterId r:id="rId25"/>
  </p:notesMasterIdLst>
  <p:sldIdLst>
    <p:sldId id="367" r:id="rId6"/>
    <p:sldId id="427" r:id="rId7"/>
    <p:sldId id="436" r:id="rId8"/>
    <p:sldId id="443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52" r:id="rId18"/>
    <p:sldId id="453" r:id="rId19"/>
    <p:sldId id="455" r:id="rId20"/>
    <p:sldId id="456" r:id="rId21"/>
    <p:sldId id="432" r:id="rId22"/>
    <p:sldId id="460" r:id="rId23"/>
    <p:sldId id="462" r:id="rId24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łowacki Łukasz" initials="GŁ" lastIdx="1" clrIdx="0"/>
  <p:cmAuthor id="2" name="Czyż Artur" initials="CA" lastIdx="4" clrIdx="1"/>
  <p:cmAuthor id="3" name="Rafał Świstak" initials="RŚ" lastIdx="6" clrIdx="2"/>
  <p:cmAuthor id="4" name="Pastuszka Marcin" initials="PM" lastIdx="6" clrIdx="3">
    <p:extLst>
      <p:ext uri="{19B8F6BF-5375-455C-9EA6-DF929625EA0E}">
        <p15:presenceInfo xmlns:p15="http://schemas.microsoft.com/office/powerpoint/2012/main" userId="S-1-5-21-1457275165-20426637-4170816958-594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E2007A"/>
    <a:srgbClr val="B5E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8" autoAdjust="0"/>
    <p:restoredTop sz="94660"/>
  </p:normalViewPr>
  <p:slideViewPr>
    <p:cSldViewPr snapToGrid="0">
      <p:cViewPr varScale="1">
        <p:scale>
          <a:sx n="57" d="100"/>
          <a:sy n="57" d="100"/>
        </p:scale>
        <p:origin x="160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78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79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0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1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2" name="AutoShape 9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3" name="AutoShape 10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4" name="AutoShape 1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5" name="AutoShape 1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6" name="Rectangle 1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24475" cy="398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" name="Rectangle 1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27738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/>
          </a:p>
        </p:txBody>
      </p:sp>
      <p:sp>
        <p:nvSpPr>
          <p:cNvPr id="3088" name="Text Box 15"/>
          <p:cNvSpPr txBox="1">
            <a:spLocks noChangeArrowheads="1"/>
          </p:cNvSpPr>
          <p:nvPr/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89" name="Text Box 16"/>
          <p:cNvSpPr txBox="1">
            <a:spLocks noChangeArrowheads="1"/>
          </p:cNvSpPr>
          <p:nvPr/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090" name="Text Box 17"/>
          <p:cNvSpPr txBox="1">
            <a:spLocks noChangeArrowheads="1"/>
          </p:cNvSpPr>
          <p:nvPr/>
        </p:nvSpPr>
        <p:spPr bwMode="auto">
          <a:xfrm>
            <a:off x="0" y="10156825"/>
            <a:ext cx="3275013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607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D3ADF1FB-0CD1-4396-8F77-4E0276B7C6C3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594294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1345A7D-8048-4B26-AE7D-ADF90485FFB1}" type="slidenum">
              <a:rPr lang="pl-PL" altLang="pl-PL"/>
              <a:pPr/>
              <a:t>1</a:t>
            </a:fld>
            <a:endParaRPr lang="pl-PL" altLang="pl-PL" dirty="0"/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40474B3-D339-4A07-815B-BAD3BA81CE1B}" type="slidenum">
              <a:rPr lang="pl-PL" altLang="pl-PL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3000"/>
                </a:lnSpc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pl-PL" altLang="pl-PL" sz="14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BBB1E9-9659-4088-BAE4-FCB5C536C398}" type="slidenum">
              <a:rPr lang="pl-PL" altLang="pl-PL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3000"/>
                </a:lnSpc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pl-PL" altLang="pl-PL" sz="14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173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74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tIns="17640"/>
          <a:lstStyle/>
          <a:p>
            <a:pPr marL="215900" indent="-195263">
              <a:spcBef>
                <a:spcPts val="45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pl-PL" altLang="pl-PL" sz="2000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0869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1190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4201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1518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218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235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3868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589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01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10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10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10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0015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9538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12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2149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6702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14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397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15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5637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16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446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17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232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A0D0E9E1-394A-44C0-9BC9-8F3ACCEB5DED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Arial Unicode MS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Arial Unicode MS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20FB65E-0E23-490B-B41C-E30CA91B9A59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68E238A-F9A3-43C1-9818-F8E84837927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18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922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7640"/>
          <a:lstStyle/>
          <a:p>
            <a:pPr marL="0" indent="0"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/>
            </a:pPr>
            <a:endParaRPr lang="pl-PL" altLang="pl-PL" sz="1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3920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81345A7D-8048-4B26-AE7D-ADF90485FFB1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68662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A40474B3-D339-4A07-815B-BAD3BA81CE1B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DBBB1E9-9659-4088-BAE4-FCB5C536C398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ＭＳ Ｐゴシック" charset="-128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19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ＭＳ Ｐゴシック" charset="-128"/>
              <a:cs typeface="+mn-cs"/>
            </a:endParaRPr>
          </a:p>
        </p:txBody>
      </p:sp>
      <p:sp>
        <p:nvSpPr>
          <p:cNvPr id="7173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74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tIns="17640"/>
          <a:lstStyle/>
          <a:p>
            <a:pPr marL="215900" indent="-195263">
              <a:spcBef>
                <a:spcPts val="450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pl-PL" altLang="pl-PL" sz="2000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883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9B59CF-D4FC-4A88-BE9A-CF2E70DE4AD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4B6F5-7BB1-439A-BA72-0541AAE2CB5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E37C1-D9BB-4AD0-AA88-DEA3698ABB41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49762" cy="49720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05400" y="1768475"/>
            <a:ext cx="4451350" cy="49720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2E567D-FF66-46CF-A4DA-8DAE72BB384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007BA8-6D95-465E-A137-0D1699DDCD1E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9957AA-8D9C-4F6B-AC69-0D7DF1FA8B1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B25BD7-FA6D-400B-85BD-CC46DDA79F8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762814-FA9B-4237-A84F-35D0BF2CEA7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8DC62-B038-4BA6-B548-EB47660BD1F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522082-3396-468B-A66D-2E2B4E9EC95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294563" y="1768475"/>
            <a:ext cx="2262187" cy="49720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3238" y="1768475"/>
            <a:ext cx="6638925" cy="49720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AE614-9BEE-4916-894A-CEA1519ED19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B36F3-A9EC-4F6B-B66E-BEBF27D9F564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E145D-83DA-4641-96DF-32FD5945FEE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B4DE7-368E-41C6-893B-684557517EB6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1763713"/>
            <a:ext cx="4449762" cy="49720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05400" y="1763713"/>
            <a:ext cx="4451350" cy="49720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5AB1B-79B3-43F9-B503-8AC42019A9AD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7902D1-7621-4D24-8825-4B0779392567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5077AD-5779-4037-825D-CAA1A2FB24BE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66902-7201-4885-A67C-ADD5FA628FE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AF5B8-378A-4BC1-81CA-560A0F98AE1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9C7D9-F2D0-4A8B-84C3-0F4ABD99A94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F9EA74-B4F5-4799-8AA9-DE558512801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294563" y="301625"/>
            <a:ext cx="2262187" cy="64341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38925" cy="64341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B76357-6E30-4018-9603-28BF124622A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347913"/>
            <a:ext cx="8550275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503238" y="7007225"/>
            <a:ext cx="233521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3443288" y="7007225"/>
            <a:ext cx="3190875" cy="403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7223125" y="7007225"/>
            <a:ext cx="23352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fld id="{9C60D53B-BD6C-46DA-A3F1-637BE743C5AE}" type="slidenum">
              <a:rPr lang="pl-PL" altLang="pl-PL"/>
              <a:pPr/>
              <a:t>‹#›</a:t>
            </a:fld>
            <a:endParaRPr lang="pl-PL" altLang="pl-PL" dirty="0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3512" cy="497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82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  <a:p>
            <a:pPr lvl="4"/>
            <a:r>
              <a:rPr lang="en-GB" altLang="pl-PL"/>
              <a:t>Ósmy poziom konspektu</a:t>
            </a:r>
          </a:p>
          <a:p>
            <a:pPr lvl="4"/>
            <a:r>
              <a:rPr lang="en-GB" altLang="pl-PL"/>
              <a:t>Dziewiąty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/>
  <p:txStyles>
    <p:titleStyle>
      <a:lvl1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25146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29718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34290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38862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ct val="0"/>
        </a:spcBef>
        <a:spcAft>
          <a:spcPts val="788"/>
        </a:spcAft>
        <a:buClr>
          <a:srgbClr val="000000"/>
        </a:buClr>
        <a:buSzPct val="100000"/>
        <a:buFont typeface="Times New Roman" pitchFamily="16" charset="0"/>
        <a:defRPr sz="47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ct val="0"/>
        </a:spcBef>
        <a:spcAft>
          <a:spcPts val="625"/>
        </a:spcAft>
        <a:buClr>
          <a:srgbClr val="000000"/>
        </a:buClr>
        <a:buSzPct val="100000"/>
        <a:buFont typeface="Times New Roman" pitchFamily="16" charset="0"/>
        <a:defRPr sz="35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475"/>
        </a:spcAft>
        <a:buClr>
          <a:srgbClr val="000000"/>
        </a:buClr>
        <a:buSzPct val="100000"/>
        <a:buFont typeface="Times New Roman" pitchFamily="16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6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163"/>
        </a:spcAft>
        <a:buClr>
          <a:srgbClr val="000000"/>
        </a:buClr>
        <a:buSzPct val="100000"/>
        <a:buFont typeface="Times New Roman" pitchFamily="16" charset="0"/>
        <a:defRPr sz="1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53512" cy="1241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3713"/>
            <a:ext cx="9053512" cy="497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  <a:p>
            <a:pPr lvl="4"/>
            <a:r>
              <a:rPr lang="en-GB" altLang="pl-PL"/>
              <a:t>Ósmy poziom konspektu</a:t>
            </a:r>
          </a:p>
          <a:p>
            <a:pPr lvl="4"/>
            <a:r>
              <a:rPr lang="en-GB" altLang="pl-PL"/>
              <a:t>Dziewiąty poziom konspektu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7007225"/>
            <a:ext cx="233521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4800" smtClean="0">
                <a:solidFill>
                  <a:srgbClr val="000000"/>
                </a:solidFill>
                <a:latin typeface="+mn-lt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r>
              <a:rPr lang="pl-PL" altLang="pl-PL" dirty="0"/>
              <a:t>16-11-18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443288" y="7007225"/>
            <a:ext cx="3190875" cy="403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3125" y="7007225"/>
            <a:ext cx="23352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723900" algn="l"/>
                <a:tab pos="1447800" algn="l"/>
                <a:tab pos="2171700" algn="l"/>
              </a:tabLst>
              <a:defRPr sz="4800">
                <a:solidFill>
                  <a:srgbClr val="000000"/>
                </a:solidFill>
                <a:latin typeface="Calibri" charset="0"/>
                <a:cs typeface="Arial Unicode MS" charset="0"/>
              </a:defRPr>
            </a:lvl1pPr>
          </a:lstStyle>
          <a:p>
            <a:fld id="{E03094CC-A688-4408-B8CF-14F9BD7707E5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25146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29718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34290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3886200" indent="-228600"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700">
          <a:solidFill>
            <a:srgbClr val="000000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ct val="0"/>
        </a:spcBef>
        <a:spcAft>
          <a:spcPts val="788"/>
        </a:spcAft>
        <a:buClr>
          <a:srgbClr val="000000"/>
        </a:buClr>
        <a:buSzPct val="100000"/>
        <a:buFont typeface="Times New Roman" pitchFamily="16" charset="0"/>
        <a:defRPr sz="47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ct val="0"/>
        </a:spcBef>
        <a:spcAft>
          <a:spcPts val="625"/>
        </a:spcAft>
        <a:buClr>
          <a:srgbClr val="000000"/>
        </a:buClr>
        <a:buSzPct val="100000"/>
        <a:buFont typeface="Times New Roman" pitchFamily="16" charset="0"/>
        <a:defRPr sz="35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475"/>
        </a:spcAft>
        <a:buClr>
          <a:srgbClr val="000000"/>
        </a:buClr>
        <a:buSzPct val="100000"/>
        <a:buFont typeface="Times New Roman" pitchFamily="16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6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163"/>
        </a:spcAft>
        <a:buClr>
          <a:srgbClr val="000000"/>
        </a:buClr>
        <a:buSzPct val="100000"/>
        <a:buFont typeface="Times New Roman" pitchFamily="16" charset="0"/>
        <a:defRPr sz="1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>
            <a:extLst>
              <a:ext uri="{FF2B5EF4-FFF2-40B4-BE49-F238E27FC236}">
                <a16:creationId xmlns:a16="http://schemas.microsoft.com/office/drawing/2014/main" id="{5A94FBE3-CDE6-D68F-1F0D-0AF3C1BC8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2787819"/>
            <a:ext cx="10080626" cy="12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925" tIns="22963" rIns="45925" bIns="22963"/>
          <a:lstStyle>
            <a:lvl1pPr defTabSz="804863">
              <a:lnSpc>
                <a:spcPct val="8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8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1331913" indent="-512763" defTabSz="804863">
              <a:lnSpc>
                <a:spcPct val="83000"/>
              </a:lnSpc>
              <a:spcAft>
                <a:spcPts val="11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6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2051050" indent="-409575" defTabSz="804863">
              <a:lnSpc>
                <a:spcPct val="8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5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2871788" indent="-409575" defTabSz="804863">
              <a:lnSpc>
                <a:spcPct val="83000"/>
              </a:lnSpc>
              <a:spcAft>
                <a:spcPts val="5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5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3692525" indent="-409575" defTabSz="804863">
              <a:lnSpc>
                <a:spcPct val="8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41497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46069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50641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55213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60364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r>
              <a:rPr kumimoji="0" lang="pl-PL" altLang="pl-PL" sz="2700" dirty="0">
                <a:solidFill>
                  <a:srgbClr val="FFFFFF"/>
                </a:solidFill>
                <a:latin typeface="Calibri" panose="020F0502020204030204"/>
                <a:cs typeface="Calibri Light" panose="020F0302020204030204" pitchFamily="34" charset="0"/>
              </a:rPr>
              <a:t>Standaryzacja elementów sieci dystrybucyjnej </a:t>
            </a:r>
          </a:p>
          <a:p>
            <a:pPr algn="ctr" defTabSz="60364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r>
              <a:rPr kumimoji="0" lang="pl-PL" altLang="pl-PL" sz="2400" dirty="0">
                <a:solidFill>
                  <a:srgbClr val="FFFFFF"/>
                </a:solidFill>
                <a:latin typeface="Calibri" panose="020F0502020204030204"/>
                <a:cs typeface="Calibri Light" panose="020F0302020204030204" pitchFamily="34" charset="0"/>
              </a:rPr>
              <a:t>w zakresie wymiarów stacji elektroenergetycznych średniego napięcia</a:t>
            </a:r>
          </a:p>
          <a:p>
            <a:pPr defTabSz="60364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endParaRPr kumimoji="0" lang="pl-PL" altLang="pl-PL" sz="2700" dirty="0">
              <a:solidFill>
                <a:srgbClr val="FFFFFF"/>
              </a:solidFill>
              <a:latin typeface="Calibri" panose="020F0502020204030204"/>
              <a:cs typeface="Calibri Light" panose="020F0302020204030204" pitchFamily="34" charset="0"/>
            </a:endParaRP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F21C170C-8D24-C6F6-2200-623E8D97C144}"/>
              </a:ext>
            </a:extLst>
          </p:cNvPr>
          <p:cNvSpPr txBox="1">
            <a:spLocks/>
          </p:cNvSpPr>
          <p:nvPr/>
        </p:nvSpPr>
        <p:spPr bwMode="auto">
          <a:xfrm>
            <a:off x="0" y="5832928"/>
            <a:ext cx="10080623" cy="32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0" fontAlgn="base" hangingPunct="0">
              <a:lnSpc>
                <a:spcPct val="85000"/>
              </a:lnSpc>
              <a:spcBef>
                <a:spcPts val="975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800" i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350" eaLnBrk="1" fontAlgn="auto" hangingPunct="1">
              <a:spcBef>
                <a:spcPts val="731"/>
              </a:spcBef>
              <a:spcAft>
                <a:spcPts val="0"/>
              </a:spcAft>
              <a:defRPr/>
            </a:pPr>
            <a:r>
              <a:rPr lang="pl-PL" sz="1800" dirty="0">
                <a:solidFill>
                  <a:prstClr val="white"/>
                </a:solidFill>
                <a:latin typeface="Calibri" panose="020F0502020204030204"/>
              </a:rPr>
              <a:t>Zespół </a:t>
            </a:r>
            <a:r>
              <a:rPr lang="pl-PL" sz="1800" dirty="0" err="1">
                <a:solidFill>
                  <a:prstClr val="white"/>
                </a:solidFill>
                <a:latin typeface="Calibri" panose="020F0502020204030204"/>
              </a:rPr>
              <a:t>PTPiREE</a:t>
            </a:r>
            <a:r>
              <a:rPr lang="pl-PL" sz="1800" dirty="0">
                <a:solidFill>
                  <a:prstClr val="white"/>
                </a:solidFill>
                <a:latin typeface="Calibri" panose="020F0502020204030204"/>
              </a:rPr>
              <a:t> ds. standaryzacji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1BF802BE-4871-0444-4827-CB35D1F01037}"/>
              </a:ext>
            </a:extLst>
          </p:cNvPr>
          <p:cNvSpPr txBox="1">
            <a:spLocks/>
          </p:cNvSpPr>
          <p:nvPr/>
        </p:nvSpPr>
        <p:spPr>
          <a:xfrm>
            <a:off x="-1" y="6745621"/>
            <a:ext cx="10080625" cy="44691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1200" dirty="0">
                <a:solidFill>
                  <a:prstClr val="white"/>
                </a:solidFill>
                <a:latin typeface="Calibri" panose="020F0502020204030204"/>
              </a:rPr>
              <a:t>23 </a:t>
            </a:r>
            <a:r>
              <a:rPr lang="pl-PL" sz="1600" dirty="0">
                <a:solidFill>
                  <a:prstClr val="white"/>
                </a:solidFill>
                <a:latin typeface="Calibri" panose="020F0502020204030204"/>
              </a:rPr>
              <a:t>września</a:t>
            </a:r>
            <a:r>
              <a:rPr lang="pl-PL" sz="1200" dirty="0">
                <a:solidFill>
                  <a:prstClr val="white"/>
                </a:solidFill>
                <a:latin typeface="Calibri" panose="020F0502020204030204"/>
              </a:rPr>
              <a:t> 2024 r.</a:t>
            </a:r>
          </a:p>
        </p:txBody>
      </p:sp>
    </p:spTree>
    <p:extLst>
      <p:ext uri="{BB962C8B-B14F-4D97-AF65-F5344CB8AC3E}">
        <p14:creationId xmlns:p14="http://schemas.microsoft.com/office/powerpoint/2010/main" val="23523670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-898292" y="4326900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CF6E024A-2612-30F1-4C23-27B530BA3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052736"/>
            <a:ext cx="8892480" cy="6652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/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600" b="1" kern="800" dirty="0">
                <a:solidFill>
                  <a:prstClr val="black">
                    <a:lumMod val="95000"/>
                    <a:lumOff val="5000"/>
                  </a:prst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Standaryzacja </a:t>
            </a:r>
          </a:p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600" b="1" kern="800" dirty="0">
                <a:solidFill>
                  <a:prstClr val="black">
                    <a:lumMod val="95000"/>
                    <a:lumOff val="5000"/>
                  </a:prst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w zakresie wymiarów stacji elektroenergetycznych średniego napięcia</a:t>
            </a:r>
          </a:p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b="1" kern="800" dirty="0">
              <a:solidFill>
                <a:prstClr val="black">
                  <a:lumMod val="95000"/>
                  <a:lumOff val="5000"/>
                </a:prst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b="1" kern="800" dirty="0">
              <a:solidFill>
                <a:srgbClr val="FF0000"/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b="1" kern="800" dirty="0">
              <a:solidFill>
                <a:prstClr val="black">
                  <a:lumMod val="95000"/>
                  <a:lumOff val="5000"/>
                </a:prst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6900BA7-6BCE-4C63-8645-FCC2AFDECA40}"/>
              </a:ext>
            </a:extLst>
          </p:cNvPr>
          <p:cNvSpPr txBox="1"/>
          <p:nvPr/>
        </p:nvSpPr>
        <p:spPr>
          <a:xfrm>
            <a:off x="492362" y="2019803"/>
            <a:ext cx="9217024" cy="3098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Typy stacji:</a:t>
            </a:r>
          </a:p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Stacja jednotransformatorowa z obsługą zewnętrzną (kompaktowa, prefabrykowana):</a:t>
            </a:r>
          </a:p>
          <a:p>
            <a:pPr lvl="1"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A1.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Do 630 kVA, bez ścian pełnych lub z jedną ścianą pełną,</a:t>
            </a:r>
          </a:p>
          <a:p>
            <a:pPr lvl="1"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A2.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 pełnymi (REI 120).</a:t>
            </a:r>
          </a:p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Stacja jednotransformatorowa uproszczona z obsługą zewnętrzną (kompaktowa, prefabrykowana) </a:t>
            </a:r>
            <a:b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do 400 kVA z dwoma ścianami pełnymi.</a:t>
            </a:r>
            <a:endParaRPr lang="pl-PL" sz="1451" kern="100" dirty="0">
              <a:solidFill>
                <a:srgbClr val="000000">
                  <a:lumMod val="95000"/>
                  <a:lumOff val="5000"/>
                </a:srgbClr>
              </a:solidFill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C.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Stacja jednotransformatorowa z obsługą wewnętrzną do 630 kVA z trzema ścianami pełnymi REI 120 (kompaktowa,  prefabrykowana).</a:t>
            </a:r>
          </a:p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D. </a:t>
            </a: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Szafy/złącza SN (pomiarowe, kablowo - pomiarowe, kablowe, w tym z telemechaniką).</a:t>
            </a:r>
          </a:p>
          <a:p>
            <a:pPr marL="311045" indent="-311045"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  <a:buFontTx/>
              <a:buAutoNum type="arabicPeriod" startAt="2"/>
            </a:pPr>
            <a:endParaRPr lang="pl-PL" sz="1451" kern="100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153220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sz="1089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819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1" y="2377321"/>
            <a:ext cx="7839906" cy="403089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614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A1.</a:t>
            </a: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 Do 630 kVA bez ścian pełnych lub z jedną ścianą pełną:</a:t>
            </a:r>
          </a:p>
          <a:p>
            <a:pPr marL="400050" marR="0" lvl="0" indent="-40005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romanLcPeriod"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2953965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614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A1.</a:t>
            </a: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 Do 630 kVA bez ścian pełnych lub z jedną ścianą pełną:</a:t>
            </a:r>
          </a:p>
          <a:p>
            <a:pPr marL="400050" marR="0" lvl="0" indent="-40005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romanLcPeriod"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C6D082C-5EED-4195-B2AC-A1E1D85F8373}"/>
              </a:ext>
            </a:extLst>
          </p:cNvPr>
          <p:cNvSpPr/>
          <p:nvPr/>
        </p:nvSpPr>
        <p:spPr bwMode="auto">
          <a:xfrm>
            <a:off x="114300" y="6134100"/>
            <a:ext cx="9966325" cy="14255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FF92F4-AD9E-4792-8E36-598D38A31AE3}"/>
              </a:ext>
            </a:extLst>
          </p:cNvPr>
          <p:cNvSpPr txBox="1"/>
          <p:nvPr/>
        </p:nvSpPr>
        <p:spPr>
          <a:xfrm>
            <a:off x="424894" y="6540948"/>
            <a:ext cx="9345135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7526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lang="pl-PL" sz="1400" b="1" kern="100" noProof="0" dirty="0">
                <a:solidFill>
                  <a:schemeClr val="tx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UWAGA: Poziom posadowienia transformatora lub przedziału technologicznego w zależności od wariantu wykonania obudowy.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129" y="2153029"/>
            <a:ext cx="6537472" cy="42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68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218086"/>
            <a:ext cx="7839906" cy="4023900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614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A1.</a:t>
            </a:r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 Do 630 kVA bez ścian pełnych lub z jedną ścianą pełną:</a:t>
            </a:r>
          </a:p>
          <a:p>
            <a:pPr marL="400050" marR="0" lvl="0" indent="-400050" algn="l" defTabSz="4492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romanLcPeriod"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29373753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199456"/>
            <a:ext cx="7839905" cy="4054166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A2.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 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29289577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4" y="2407402"/>
            <a:ext cx="7835286" cy="383458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A2.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 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9308246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354094"/>
            <a:ext cx="7866311" cy="3879785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A2.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 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10758382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193597"/>
            <a:ext cx="7853530" cy="4040282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2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B.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400 kVA, z dwoma ścianami pełnymi: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10036100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364835"/>
            <a:ext cx="7839905" cy="386904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2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B.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400 kVA, z dwoma ścianami pełnymi: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40716253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393003"/>
            <a:ext cx="7848141" cy="3840875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2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FF0000"/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B. </a:t>
            </a:r>
            <a:r>
              <a:rPr lang="pl-PL" sz="1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egoe UI Emoji" panose="020B0502040204020203" pitchFamily="34" charset="0"/>
                <a:cs typeface="Times New Roman" panose="02020603050405020304" pitchFamily="18" charset="0"/>
              </a:rPr>
              <a:t>Do 400 kVA, z dwoma ścianami pełnymi: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zewnętrzną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915121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193597"/>
            <a:ext cx="7839905" cy="4040282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400" b="1" kern="100" dirty="0">
                <a:solidFill>
                  <a:srgbClr val="FF0000"/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C. </a:t>
            </a:r>
            <a:r>
              <a:rPr lang="pl-PL" sz="140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wewnętrzną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191047473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367054"/>
            <a:ext cx="7839905" cy="386682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400" b="1" kern="100" dirty="0">
                <a:solidFill>
                  <a:srgbClr val="FF0000"/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C. </a:t>
            </a:r>
            <a:r>
              <a:rPr lang="pl-PL" sz="140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wewnętrzną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2326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210064"/>
            <a:ext cx="8197373" cy="4023813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F17930-5698-1888-17BA-02A50A5ED2D2}"/>
              </a:ext>
            </a:extLst>
          </p:cNvPr>
          <p:cNvSpPr txBox="1"/>
          <p:nvPr/>
        </p:nvSpPr>
        <p:spPr>
          <a:xfrm>
            <a:off x="469162" y="1762986"/>
            <a:ext cx="8658962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400" b="1" kern="100" dirty="0">
                <a:solidFill>
                  <a:srgbClr val="FF0000"/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C. </a:t>
            </a:r>
            <a:r>
              <a:rPr lang="pl-PL" sz="140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/>
                <a:ea typeface="Segoe UI Emoji" panose="020B0502040204020203" pitchFamily="34" charset="0"/>
                <a:cs typeface="Times New Roman" panose="02020603050405020304" pitchFamily="18" charset="0"/>
              </a:rPr>
              <a:t>Do 630 kVA, z trzema ścianami pełnymi (REI 120):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964138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Stacja jednotransformatorowa z obsługą wewnętrzną </a:t>
            </a:r>
          </a:p>
          <a:p>
            <a:pPr marL="135000" marR="0" lvl="0" indent="0" algn="l" defTabSz="1689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ＭＳ Ｐゴシック" charset="-128"/>
                <a:cs typeface="Segoe UI Semibold" panose="020B0702040204020203" pitchFamily="34" charset="0"/>
              </a:rPr>
              <a:t>(kompaktowa, prefabrykowana)</a:t>
            </a:r>
          </a:p>
        </p:txBody>
      </p:sp>
    </p:spTree>
    <p:extLst>
      <p:ext uri="{BB962C8B-B14F-4D97-AF65-F5344CB8AC3E}">
        <p14:creationId xmlns:p14="http://schemas.microsoft.com/office/powerpoint/2010/main" val="41240888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1143051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lvl="0" defTabSz="168912">
              <a:defRPr/>
            </a:pPr>
            <a:r>
              <a:rPr lang="pl-PL" altLang="pl-PL" sz="1800" b="1" dirty="0">
                <a:solidFill>
                  <a:srgbClr val="FF0000"/>
                </a:solidFill>
              </a:rPr>
              <a:t>D. </a:t>
            </a:r>
            <a:r>
              <a:rPr lang="pl-PL" altLang="pl-PL" sz="1800" b="1" dirty="0">
                <a:solidFill>
                  <a:srgbClr val="44546A">
                    <a:lumMod val="50000"/>
                  </a:srgbClr>
                </a:solidFill>
              </a:rPr>
              <a:t>Szafy/złącza SN </a:t>
            </a:r>
          </a:p>
          <a:p>
            <a:pPr marL="135000" lvl="0" defTabSz="168912">
              <a:defRPr/>
            </a:pPr>
            <a:r>
              <a:rPr lang="pl-PL" altLang="pl-PL" sz="1800" b="1" dirty="0">
                <a:solidFill>
                  <a:srgbClr val="44546A">
                    <a:lumMod val="50000"/>
                  </a:srgbClr>
                </a:solidFill>
              </a:rPr>
              <a:t>(pomiarowe, kablowo - pomiarowe, kablowe, w tym z telemechaniką)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92" y="2126376"/>
            <a:ext cx="7537480" cy="41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55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58" y="2232838"/>
            <a:ext cx="8175202" cy="4001040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9134130D-1FFB-F79F-848B-60FF1EF4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5" y="1143051"/>
            <a:ext cx="8658962" cy="792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lvl="0" defTabSz="168912">
              <a:defRPr/>
            </a:pPr>
            <a:r>
              <a:rPr lang="pl-PL" altLang="pl-PL" sz="1800" b="1" dirty="0">
                <a:solidFill>
                  <a:srgbClr val="FF0000"/>
                </a:solidFill>
              </a:rPr>
              <a:t>D. </a:t>
            </a:r>
            <a:r>
              <a:rPr lang="pl-PL" altLang="pl-PL" sz="1800" b="1" dirty="0">
                <a:solidFill>
                  <a:srgbClr val="44546A">
                    <a:lumMod val="50000"/>
                  </a:srgbClr>
                </a:solidFill>
              </a:rPr>
              <a:t>Szafy/złącza SN </a:t>
            </a:r>
          </a:p>
          <a:p>
            <a:pPr marL="135000" lvl="0" defTabSz="168912">
              <a:defRPr/>
            </a:pPr>
            <a:r>
              <a:rPr lang="pl-PL" altLang="pl-PL" sz="1800" b="1" dirty="0">
                <a:solidFill>
                  <a:srgbClr val="44546A">
                    <a:lumMod val="50000"/>
                  </a:srgbClr>
                </a:solidFill>
              </a:rPr>
              <a:t>(pomiarowe, kablowo - pomiarowe, kablowe, w tym z telemechaniką)</a:t>
            </a:r>
          </a:p>
        </p:txBody>
      </p:sp>
    </p:spTree>
    <p:extLst>
      <p:ext uri="{BB962C8B-B14F-4D97-AF65-F5344CB8AC3E}">
        <p14:creationId xmlns:p14="http://schemas.microsoft.com/office/powerpoint/2010/main" val="21618375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69C88EFF-0F37-37A8-5819-31102C9E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26" y="491673"/>
            <a:ext cx="7743472" cy="492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800" dirty="0">
                <a:solidFill>
                  <a:srgbClr val="44546A">
                    <a:lumMod val="50000"/>
                  </a:srgbClr>
                </a:solidFill>
                <a:ea typeface="ＭＳ Ｐゴシック" charset="-128"/>
              </a:rPr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15FCF24-48D2-46CF-810D-EAB64EDF49E5}"/>
              </a:ext>
            </a:extLst>
          </p:cNvPr>
          <p:cNvSpPr txBox="1"/>
          <p:nvPr/>
        </p:nvSpPr>
        <p:spPr>
          <a:xfrm>
            <a:off x="370364" y="1160773"/>
            <a:ext cx="9217023" cy="116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Wymiary zewnętrzne stacji elektroenergetycznych jednotransformatorowych (kompaktowych, prefabrykowanych) </a:t>
            </a:r>
          </a:p>
          <a:p>
            <a:pPr defTabSz="407526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726"/>
              </a:spcAft>
            </a:pPr>
            <a:r>
              <a:rPr lang="pl-PL" sz="1270" b="1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												[szer., gł., wys.] [mm] </a:t>
            </a:r>
          </a:p>
          <a:p>
            <a:pPr defTabSz="407526">
              <a:lnSpc>
                <a:spcPct val="107000"/>
              </a:lnSpc>
              <a:spcAft>
                <a:spcPts val="726"/>
              </a:spcAft>
            </a:pPr>
            <a:r>
              <a:rPr lang="pl-PL" sz="127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												                </a:t>
            </a:r>
            <a:r>
              <a:rPr lang="pl-PL" sz="1100" kern="100" dirty="0">
                <a:solidFill>
                  <a:srgbClr val="000000">
                    <a:lumMod val="95000"/>
                    <a:lumOff val="5000"/>
                  </a:srgb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wysokość mierzona od znacznika zakopania do dachu</a:t>
            </a:r>
          </a:p>
          <a:p>
            <a:pPr defTabSz="407526">
              <a:lnSpc>
                <a:spcPct val="107000"/>
              </a:lnSpc>
              <a:spcAft>
                <a:spcPts val="726"/>
              </a:spcAft>
            </a:pPr>
            <a:endParaRPr lang="pl-PL" sz="1089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5" name="Tabela 7">
            <a:extLst>
              <a:ext uri="{FF2B5EF4-FFF2-40B4-BE49-F238E27FC236}">
                <a16:creationId xmlns:a16="http://schemas.microsoft.com/office/drawing/2014/main" id="{C0DCB273-F526-4817-B142-CBD67825C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119091"/>
              </p:ext>
            </p:extLst>
          </p:nvPr>
        </p:nvGraphicFramePr>
        <p:xfrm>
          <a:off x="1243764" y="2190721"/>
          <a:ext cx="6882597" cy="381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52240">
                  <a:extLst>
                    <a:ext uri="{9D8B030D-6E8A-4147-A177-3AD203B41FA5}">
                      <a16:colId xmlns:a16="http://schemas.microsoft.com/office/drawing/2014/main" val="2420199340"/>
                    </a:ext>
                  </a:extLst>
                </a:gridCol>
                <a:gridCol w="2830357">
                  <a:extLst>
                    <a:ext uri="{9D8B030D-6E8A-4147-A177-3AD203B41FA5}">
                      <a16:colId xmlns:a16="http://schemas.microsoft.com/office/drawing/2014/main" val="1350960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b="0" kern="100" dirty="0">
                          <a:solidFill>
                            <a:srgbClr val="FF0000"/>
                          </a:solidFill>
                        </a:rPr>
                        <a:t>A.1. </a:t>
                      </a:r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z obsługą zewnętrzną do 630 kVA </a:t>
                      </a:r>
                    </a:p>
                    <a:p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        bez ścian pełnych lub z jedną ścianą pełną – 3/4 pola SN</a:t>
                      </a:r>
                    </a:p>
                    <a:p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                                                                                    – 5 pól SN</a:t>
                      </a:r>
                      <a:endParaRPr lang="pl-PL" sz="1200" b="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  <a:p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 </a:t>
                      </a:r>
                      <a:endParaRPr lang="pl-PL" sz="1200" b="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[3000, 2100, 2100]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[3000, 2400, 2100]</a:t>
                      </a:r>
                    </a:p>
                    <a:p>
                      <a:endParaRPr lang="pl-PL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343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1200" b="0" kern="100" dirty="0">
                          <a:solidFill>
                            <a:srgbClr val="FF0000"/>
                          </a:solidFill>
                        </a:rPr>
                        <a:t>A.2. </a:t>
                      </a:r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z obsługą zewnętrzną do 630 kVA </a:t>
                      </a:r>
                    </a:p>
                    <a:p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        z trzema ścianami pełnymi (REI 120)            – 3/4 pola SN</a:t>
                      </a:r>
                    </a:p>
                    <a:p>
                      <a:r>
                        <a:rPr lang="pl-PL" sz="1200" b="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                                                                                    – 5 pól SN</a:t>
                      </a:r>
                      <a:endParaRPr lang="pl-PL" sz="1200" b="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[3600, 1800, 2100]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[4200, 1800, 2100]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00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B.    </a:t>
                      </a:r>
                      <a:r>
                        <a:rPr lang="pl-PL" sz="1200" dirty="0"/>
                        <a:t>uproszczona z obsługą zewnętrzną do 400 kVA            </a:t>
                      </a:r>
                      <a:br>
                        <a:rPr lang="pl-PL" sz="1200" dirty="0"/>
                      </a:br>
                      <a:r>
                        <a:rPr lang="pl-PL" sz="1200" dirty="0"/>
                        <a:t>        z dwoma ścianami pełnymi</a:t>
                      </a:r>
                      <a:endParaRPr lang="pl-PL" sz="120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[2400, 1300, 2100]</a:t>
                      </a:r>
                    </a:p>
                    <a:p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91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C.    </a:t>
                      </a:r>
                      <a:r>
                        <a:rPr lang="pl-PL" sz="1200" dirty="0"/>
                        <a:t>z obsługą wewnętrzną do 630</a:t>
                      </a:r>
                      <a:r>
                        <a:rPr lang="pl-PL" sz="1200" baseline="0" dirty="0"/>
                        <a:t> kVA</a:t>
                      </a:r>
                      <a:br>
                        <a:rPr lang="pl-PL" sz="1200" dirty="0"/>
                      </a:br>
                      <a:r>
                        <a:rPr lang="pl-PL" sz="1200" dirty="0"/>
                        <a:t>       z trzema ścianami pełnymi REI 120 </a:t>
                      </a:r>
                      <a:endParaRPr lang="pl-PL" sz="120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[4200, 2400, 2450]</a:t>
                      </a:r>
                    </a:p>
                    <a:p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73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kern="100" dirty="0">
                          <a:solidFill>
                            <a:srgbClr val="FF0000"/>
                          </a:solidFill>
                        </a:rPr>
                        <a:t>D.    </a:t>
                      </a:r>
                      <a:r>
                        <a:rPr lang="pl-PL" sz="1200" kern="100" dirty="0"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</a:rPr>
                        <a:t>szafy/złącza SN </a:t>
                      </a:r>
                      <a:endParaRPr lang="pl-PL" sz="1200" dirty="0">
                        <a:latin typeface="Segoe UI Emoji" panose="020B0502040204020203" pitchFamily="34" charset="0"/>
                        <a:ea typeface="Segoe UI Emoji" panose="020B0502040204020203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[1500, 1300, 2100]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+ szer. co 300</a:t>
                      </a:r>
                    </a:p>
                    <a:p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914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395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863601" y="4226539"/>
            <a:ext cx="92170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69C88EFF-0F37-37A8-5819-31102C9E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26" y="491673"/>
            <a:ext cx="7743472" cy="492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1235" tIns="30617" rIns="61235" bIns="30617"/>
          <a:lstStyle>
            <a:defPPr>
              <a:defRPr lang="en-GB"/>
            </a:defPPr>
            <a:lvl1pPr marL="180000">
              <a:lnSpc>
                <a:spcPct val="100000"/>
              </a:lnSpc>
              <a:defRPr sz="2400">
                <a:solidFill>
                  <a:schemeClr val="tx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135000" defTabSz="1689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800" dirty="0">
                <a:solidFill>
                  <a:srgbClr val="44546A">
                    <a:lumMod val="50000"/>
                  </a:srgbClr>
                </a:solidFill>
                <a:ea typeface="ＭＳ Ｐゴシック" charset="-128"/>
              </a:rPr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15FCF24-48D2-46CF-810D-EAB64EDF49E5}"/>
              </a:ext>
            </a:extLst>
          </p:cNvPr>
          <p:cNvSpPr txBox="1"/>
          <p:nvPr/>
        </p:nvSpPr>
        <p:spPr>
          <a:xfrm>
            <a:off x="978402" y="1702647"/>
            <a:ext cx="8511286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</a:t>
            </a:r>
            <a:r>
              <a:rPr lang="pl-PL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stycznia 2028 r. </a:t>
            </a:r>
            <a:r>
              <a:rPr lang="pl-PL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sieciach dystrybucyjnych dla zabudowywanych standardowych stacji elektroenergetycznych SN obligatoryjnie obowiązywać będą wymiary zawarte w niniejszym opracowaniu.</a:t>
            </a:r>
            <a:endParaRPr lang="pl-PL" sz="2800" dirty="0">
              <a:solidFill>
                <a:srgbClr val="000000">
                  <a:lumMod val="95000"/>
                  <a:lumOff val="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84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>
            <a:extLst>
              <a:ext uri="{FF2B5EF4-FFF2-40B4-BE49-F238E27FC236}">
                <a16:creationId xmlns:a16="http://schemas.microsoft.com/office/drawing/2014/main" id="{3681B1DF-A3EC-21BA-5941-28CA39D66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46594"/>
            <a:ext cx="8748464" cy="12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925" tIns="22963" rIns="45925" bIns="22963"/>
          <a:lstStyle>
            <a:lvl1pPr defTabSz="804863">
              <a:lnSpc>
                <a:spcPct val="8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8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1331913" indent="-512763" defTabSz="804863">
              <a:lnSpc>
                <a:spcPct val="83000"/>
              </a:lnSpc>
              <a:spcAft>
                <a:spcPts val="11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6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2051050" indent="-409575" defTabSz="804863">
              <a:lnSpc>
                <a:spcPct val="8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5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2871788" indent="-409575" defTabSz="804863">
              <a:lnSpc>
                <a:spcPct val="83000"/>
              </a:lnSpc>
              <a:spcAft>
                <a:spcPts val="5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5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3692525" indent="-409575" defTabSz="804863">
              <a:lnSpc>
                <a:spcPct val="8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41497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46069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50641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5521325" indent="-409575" defTabSz="8048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03275" algn="l"/>
                <a:tab pos="1609725" algn="l"/>
                <a:tab pos="2414588" algn="l"/>
                <a:tab pos="3221038" algn="l"/>
                <a:tab pos="4027488" algn="l"/>
                <a:tab pos="4833938" algn="l"/>
                <a:tab pos="5640388" algn="l"/>
                <a:tab pos="6446838" algn="l"/>
                <a:tab pos="7253288" algn="l"/>
                <a:tab pos="8059738" algn="l"/>
                <a:tab pos="8866188" algn="l"/>
                <a:tab pos="9672638" algn="l"/>
                <a:tab pos="10479088" algn="l"/>
                <a:tab pos="11285538" algn="l"/>
                <a:tab pos="12091988" algn="l"/>
                <a:tab pos="12898438" algn="l"/>
                <a:tab pos="13703300" algn="l"/>
                <a:tab pos="14509750" algn="l"/>
                <a:tab pos="15316200" algn="l"/>
                <a:tab pos="16122650" algn="l"/>
              </a:tabLst>
              <a:defRPr kumimoji="1" sz="19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603647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r>
              <a:rPr kumimoji="0" lang="pl-PL" alt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Calibri Light" panose="020F0302020204030204" pitchFamily="34" charset="0"/>
              </a:rPr>
              <a:t>Standaryzacja elementów sieci dystrybucyjnej </a:t>
            </a:r>
          </a:p>
          <a:p>
            <a:pPr marL="0" marR="0" lvl="0" indent="0" algn="r" defTabSz="603647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r>
              <a:rPr kumimoji="0" lang="pl-PL" alt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Calibri Light" panose="020F0302020204030204" pitchFamily="34" charset="0"/>
              </a:rPr>
              <a:t>w zakresie wymiarów stacji elektroenergetycznych średniego napięcia</a:t>
            </a:r>
          </a:p>
          <a:p>
            <a:pPr marL="0" marR="0" lvl="0" indent="0" algn="r" defTabSz="603647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602456" algn="l"/>
                <a:tab pos="1207294" algn="l"/>
                <a:tab pos="1810941" algn="l"/>
                <a:tab pos="2415779" algn="l"/>
                <a:tab pos="3020616" algn="l"/>
                <a:tab pos="3625454" algn="l"/>
                <a:tab pos="4230291" algn="l"/>
                <a:tab pos="4835129" algn="l"/>
                <a:tab pos="5439966" algn="l"/>
                <a:tab pos="6044804" algn="l"/>
                <a:tab pos="6649641" algn="l"/>
                <a:tab pos="7254479" algn="l"/>
                <a:tab pos="7859316" algn="l"/>
                <a:tab pos="8464154" algn="l"/>
                <a:tab pos="9068991" algn="l"/>
                <a:tab pos="9673829" algn="l"/>
                <a:tab pos="10277475" algn="l"/>
                <a:tab pos="10882313" algn="l"/>
                <a:tab pos="11487150" algn="l"/>
                <a:tab pos="12091988" algn="l"/>
              </a:tabLst>
              <a:defRPr/>
            </a:pPr>
            <a:endParaRPr kumimoji="0" lang="pl-PL" altLang="pl-PL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F21C170C-8D24-C6F6-2200-623E8D97C144}"/>
              </a:ext>
            </a:extLst>
          </p:cNvPr>
          <p:cNvSpPr txBox="1">
            <a:spLocks/>
          </p:cNvSpPr>
          <p:nvPr/>
        </p:nvSpPr>
        <p:spPr bwMode="auto">
          <a:xfrm>
            <a:off x="7071686" y="5950923"/>
            <a:ext cx="5191125" cy="24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0" fontAlgn="base" hangingPunct="0">
              <a:lnSpc>
                <a:spcPct val="85000"/>
              </a:lnSpc>
              <a:spcBef>
                <a:spcPts val="975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800" i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0" fontAlgn="base" hangingPunct="0">
              <a:lnSpc>
                <a:spcPct val="85000"/>
              </a:lnSpc>
              <a:spcBef>
                <a:spcPts val="45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 eaLnBrk="1" fontAlgn="auto" hangingPunct="1">
              <a:spcBef>
                <a:spcPts val="731"/>
              </a:spcBef>
              <a:spcAft>
                <a:spcPts val="0"/>
              </a:spcAft>
              <a:defRPr/>
            </a:pPr>
            <a:r>
              <a:rPr lang="pl-PL" sz="1350" dirty="0">
                <a:solidFill>
                  <a:prstClr val="white"/>
                </a:solidFill>
                <a:latin typeface="Calibri" panose="020F0502020204030204"/>
              </a:rPr>
              <a:t>Zespół </a:t>
            </a:r>
            <a:r>
              <a:rPr lang="pl-PL" sz="1350" dirty="0" err="1">
                <a:solidFill>
                  <a:prstClr val="white"/>
                </a:solidFill>
                <a:latin typeface="Calibri" panose="020F0502020204030204"/>
              </a:rPr>
              <a:t>PTPiREE</a:t>
            </a:r>
            <a:r>
              <a:rPr lang="pl-PL" sz="1350" dirty="0">
                <a:solidFill>
                  <a:prstClr val="white"/>
                </a:solidFill>
                <a:latin typeface="Calibri" panose="020F0502020204030204"/>
              </a:rPr>
              <a:t> ds. standaryzacji</a:t>
            </a:r>
          </a:p>
        </p:txBody>
      </p:sp>
    </p:spTree>
    <p:extLst>
      <p:ext uri="{BB962C8B-B14F-4D97-AF65-F5344CB8AC3E}">
        <p14:creationId xmlns:p14="http://schemas.microsoft.com/office/powerpoint/2010/main" val="5869743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A09497F6A38C48950447D58727B279" ma:contentTypeVersion="17" ma:contentTypeDescription="Utwórz nowy dokument." ma:contentTypeScope="" ma:versionID="9c308ffccb5a3d17d863b180716c4fe3">
  <xsd:schema xmlns:xsd="http://www.w3.org/2001/XMLSchema" xmlns:xs="http://www.w3.org/2001/XMLSchema" xmlns:p="http://schemas.microsoft.com/office/2006/metadata/properties" xmlns:ns3="d2d04b38-4a82-4229-ab58-ad9cf2a6044d" xmlns:ns4="0fb901e3-4507-4556-b0a1-f76600d1e6e0" targetNamespace="http://schemas.microsoft.com/office/2006/metadata/properties" ma:root="true" ma:fieldsID="a8d6f55e0e4518df1a99b7d78f32e6a3" ns3:_="" ns4:_="">
    <xsd:import namespace="d2d04b38-4a82-4229-ab58-ad9cf2a6044d"/>
    <xsd:import namespace="0fb901e3-4507-4556-b0a1-f76600d1e6e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d04b38-4a82-4229-ab58-ad9cf2a604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901e3-4507-4556-b0a1-f76600d1e6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fb901e3-4507-4556-b0a1-f76600d1e6e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DE957E-AC70-4672-863B-88D770061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d04b38-4a82-4229-ab58-ad9cf2a6044d"/>
    <ds:schemaRef ds:uri="0fb901e3-4507-4556-b0a1-f76600d1e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FDE53C-764C-41DC-8517-C21C001070BF}">
  <ds:schemaRefs>
    <ds:schemaRef ds:uri="http://schemas.microsoft.com/office/infopath/2007/PartnerControls"/>
    <ds:schemaRef ds:uri="http://purl.org/dc/terms/"/>
    <ds:schemaRef ds:uri="0fb901e3-4507-4556-b0a1-f76600d1e6e0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d2d04b38-4a82-4229-ab58-ad9cf2a6044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96400DA-1E73-42E1-BAF1-62EC237B2E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8630</TotalTime>
  <Words>772</Words>
  <Application>Microsoft Office PowerPoint</Application>
  <PresentationFormat>Niestandardowy</PresentationFormat>
  <Paragraphs>156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19</vt:i4>
      </vt:variant>
    </vt:vector>
  </HeadingPairs>
  <TitlesOfParts>
    <vt:vector size="27" baseType="lpstr">
      <vt:lpstr>ＭＳ Ｐゴシック</vt:lpstr>
      <vt:lpstr>Arial</vt:lpstr>
      <vt:lpstr>Calibri</vt:lpstr>
      <vt:lpstr>Segoe UI Emoji</vt:lpstr>
      <vt:lpstr>Segoe UI Semibold</vt:lpstr>
      <vt:lpstr>Times New Roman</vt:lpstr>
      <vt:lpstr>Motyw pakietu Office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Roman Michał</dc:creator>
  <cp:lastModifiedBy>Jarosław Tomczykowski</cp:lastModifiedBy>
  <cp:revision>614</cp:revision>
  <dcterms:modified xsi:type="dcterms:W3CDTF">2024-10-15T17:02:19Z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0x010100B6A09497F6A38C48950447D58727B279</vt:lpwstr>
  </property>
</Properties>
</file>